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069" autoAdjust="0"/>
  </p:normalViewPr>
  <p:slideViewPr>
    <p:cSldViewPr snapToGrid="0" snapToObjects="1">
      <p:cViewPr varScale="1">
        <p:scale>
          <a:sx n="99" d="100"/>
          <a:sy n="99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616643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 sz="3600"/>
            </a:lvl1pPr>
            <a:lvl2pPr rtl="0">
              <a:spcBef>
                <a:spcPts val="0"/>
              </a:spcBef>
              <a:defRPr sz="3600"/>
            </a:lvl2pPr>
            <a:lvl3pPr rtl="0">
              <a:spcBef>
                <a:spcPts val="0"/>
              </a:spcBef>
              <a:defRPr sz="3600"/>
            </a:lvl3pPr>
            <a:lvl4pPr rtl="0">
              <a:spcBef>
                <a:spcPts val="0"/>
              </a:spcBef>
              <a:defRPr sz="3600"/>
            </a:lvl4pPr>
            <a:lvl5pPr rtl="0">
              <a:spcBef>
                <a:spcPts val="0"/>
              </a:spcBef>
              <a:defRPr sz="3600"/>
            </a:lvl5pPr>
            <a:lvl6pPr rtl="0">
              <a:spcBef>
                <a:spcPts val="0"/>
              </a:spcBef>
              <a:defRPr sz="3600"/>
            </a:lvl6pPr>
            <a:lvl7pPr rtl="0">
              <a:spcBef>
                <a:spcPts val="0"/>
              </a:spcBef>
              <a:defRPr sz="3600"/>
            </a:lvl7pPr>
            <a:lvl8pPr rtl="0">
              <a:spcBef>
                <a:spcPts val="0"/>
              </a:spcBef>
              <a:defRPr sz="3600"/>
            </a:lvl8pPr>
            <a:lvl9pPr rtl="0">
              <a:spcBef>
                <a:spcPts val="0"/>
              </a:spcBef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>
                <a:solidFill>
                  <a:schemeClr val="dk2"/>
                </a:solidFill>
              </a:defRPr>
            </a:lvl1pPr>
            <a:lvl2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>
                <a:solidFill>
                  <a:schemeClr val="dk2"/>
                </a:solidFill>
              </a:defRPr>
            </a:lvl4pPr>
            <a:lvl5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>
                <a:solidFill>
                  <a:schemeClr val="dk2"/>
                </a:solidFill>
              </a:defRPr>
            </a:lvl7pPr>
            <a:lvl8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it.ly/PWKSOA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NewCo	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22"/>
            <a:ext cx="7772400" cy="972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22222"/>
              <a:buFont typeface="Arial"/>
              <a:buNone/>
            </a:pPr>
            <a:r>
              <a:rPr lang="en" sz="900" b="1">
                <a:solidFill>
                  <a:srgbClr val="000000"/>
                </a:solidFill>
              </a:rPr>
              <a:t>Company Purpose</a:t>
            </a:r>
          </a:p>
          <a:p>
            <a:pPr marL="457200" lvl="0" indent="-28575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900">
                <a:solidFill>
                  <a:srgbClr val="000000"/>
                </a:solidFill>
              </a:rPr>
              <a:t>Define the company/business in a single declarative sentence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Download original ppt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http://bit.ly/PWKSOA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Business Model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 dirty="0">
                <a:solidFill>
                  <a:srgbClr val="000000"/>
                </a:solidFill>
              </a:rPr>
              <a:t>Revenue model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 dirty="0">
                <a:solidFill>
                  <a:srgbClr val="000000"/>
                </a:solidFill>
              </a:rPr>
              <a:t>Pricing</a:t>
            </a:r>
          </a:p>
          <a:p>
            <a:pPr marL="457200" lvl="0" indent="-2667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800" dirty="0">
                <a:solidFill>
                  <a:srgbClr val="000000"/>
                </a:solidFill>
              </a:rPr>
              <a:t>Average account size and/or lifetime value </a:t>
            </a:r>
            <a:r>
              <a:rPr lang="en" sz="800" dirty="0">
                <a:solidFill>
                  <a:srgbClr val="FF0000"/>
                </a:solidFill>
              </a:rPr>
              <a:t>X</a:t>
            </a:r>
          </a:p>
          <a:p>
            <a:pPr marL="457200" lvl="0" indent="-2667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800" dirty="0">
                <a:solidFill>
                  <a:srgbClr val="000000"/>
                </a:solidFill>
              </a:rPr>
              <a:t>Sales &amp; distribution model </a:t>
            </a:r>
            <a:r>
              <a:rPr lang="en" sz="800" dirty="0">
                <a:solidFill>
                  <a:srgbClr val="FF0000"/>
                </a:solidFill>
              </a:rPr>
              <a:t>X</a:t>
            </a:r>
          </a:p>
          <a:p>
            <a:pPr marL="457200" lvl="0" indent="-2667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800" dirty="0">
                <a:solidFill>
                  <a:srgbClr val="000000"/>
                </a:solidFill>
              </a:rPr>
              <a:t>Customer/pipeline list </a:t>
            </a:r>
            <a:r>
              <a:rPr lang="en" sz="800" dirty="0">
                <a:solidFill>
                  <a:srgbClr val="FF0000"/>
                </a:solidFill>
              </a:rPr>
              <a:t>X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2286000" y="305966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http://</a:t>
            </a:r>
            <a:r>
              <a:rPr lang="en-GB" dirty="0" err="1"/>
              <a:t>www.prnewswire.com</a:t>
            </a:r>
            <a:r>
              <a:rPr lang="en-GB" dirty="0"/>
              <a:t>/news-releases/north-american-elearning-market-to-reach-272-billion-by-2016-163944576.html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Team 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667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AutoNum type="arabicPeriod"/>
            </a:pPr>
            <a:r>
              <a:rPr lang="en" sz="800">
                <a:solidFill>
                  <a:srgbClr val="000000"/>
                </a:solidFill>
              </a:rPr>
              <a:t>Founders &amp; Management</a:t>
            </a:r>
          </a:p>
          <a:p>
            <a:pPr marL="457200" lvl="0" indent="-2667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AutoNum type="arabicPeriod"/>
            </a:pPr>
            <a:r>
              <a:rPr lang="en" sz="800">
                <a:solidFill>
                  <a:srgbClr val="000000"/>
                </a:solidFill>
              </a:rPr>
              <a:t>Board of Directors/Board of Advisors 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Financials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P&amp;L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Balance sheet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Cash flow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Cap table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The deal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/>
              <a:t>Elements of Sustainable Companies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</a:pPr>
            <a:r>
              <a:rPr lang="en" sz="1100" b="0"/>
              <a:t>Start-ups with these characteristics have the best chance of becoming enduring companies. We like to partner with start-ups that have: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000" b="1" dirty="0">
                <a:solidFill>
                  <a:srgbClr val="000000"/>
                </a:solidFill>
              </a:rPr>
              <a:t>Clarity of Purpose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Summarize the company's business on the back of a business card. 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FF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b="1" dirty="0">
                <a:solidFill>
                  <a:srgbClr val="000000"/>
                </a:solidFill>
              </a:rPr>
              <a:t>Large Markets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dirty="0">
                <a:solidFill>
                  <a:srgbClr val="000000"/>
                </a:solidFill>
              </a:rPr>
              <a:t>Address existing markets poised for rapid growth or change. A market on the path to a $1B potential allows for error and time for real margins to develop.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000" b="1" dirty="0">
                <a:solidFill>
                  <a:srgbClr val="000000"/>
                </a:solidFill>
              </a:rPr>
              <a:t>Rich Customers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dirty="0">
                <a:solidFill>
                  <a:srgbClr val="000000"/>
                </a:solidFill>
              </a:rPr>
              <a:t>Target customers who will move fast and pay a premium for a unique offering.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000" dirty="0">
              <a:solidFill>
                <a:srgbClr val="FF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Focus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Customers will only buy a simple product with a singular value proposition. </a:t>
            </a:r>
            <a:r>
              <a:rPr lang="en" sz="1000" dirty="0">
                <a:solidFill>
                  <a:srgbClr val="FF0000"/>
                </a:solidFill>
              </a:rPr>
              <a:t> 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000" b="1" dirty="0">
                <a:solidFill>
                  <a:srgbClr val="000000"/>
                </a:solidFill>
              </a:rPr>
              <a:t>Painkillers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Pick the one thing that is of burning importance to the customer then delight them with a compelling solution.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FF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b="1" dirty="0">
                <a:solidFill>
                  <a:srgbClr val="000000"/>
                </a:solidFill>
              </a:rPr>
              <a:t>Think Differently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Constantly challenge conventional wisdom. Take the contrarian route. Create novel solutions. Outwit the competition. 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000" b="1" dirty="0">
                <a:solidFill>
                  <a:srgbClr val="000000"/>
                </a:solidFill>
              </a:rPr>
              <a:t>Team DNA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dirty="0">
                <a:solidFill>
                  <a:srgbClr val="000000"/>
                </a:solidFill>
              </a:rPr>
              <a:t>A company’s DNA is set in the first 90 days. All team members are the smartest or most clever in their domain. "A" level founders attract an "A" level team. 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None/>
            </a:pPr>
            <a:r>
              <a:rPr lang="en" sz="1000" b="1" dirty="0">
                <a:solidFill>
                  <a:srgbClr val="000000"/>
                </a:solidFill>
              </a:rPr>
              <a:t>Agility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Stealth and speed will usually help beat-out large companies.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FF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b="1" dirty="0">
                <a:solidFill>
                  <a:srgbClr val="000000"/>
                </a:solidFill>
              </a:rPr>
              <a:t>Frugality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Focus spending on what's critical. Spend only on the priorities and maximize profitability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00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b="1" dirty="0">
                <a:solidFill>
                  <a:srgbClr val="000000"/>
                </a:solidFill>
              </a:rPr>
              <a:t>Inferno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dirty="0">
                <a:solidFill>
                  <a:srgbClr val="000000"/>
                </a:solidFill>
              </a:rPr>
              <a:t>Start with only a little money. It forces discipline and focus. A huge market with customers yearning for a product developed by great engineers requires very little firepower. 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sz="10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rgbClr val="000000"/>
              </a:buClr>
              <a:buSzPct val="30555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Business Plan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None/>
            </a:pPr>
            <a:r>
              <a:rPr lang="en" sz="1100" b="0">
                <a:solidFill>
                  <a:srgbClr val="FFFFFF"/>
                </a:solidFill>
              </a:rPr>
              <a:t>We like business plans that present a lot of information in as few words as possible. The following business plan format, within 15-20 slides, is all that's needed: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Company Purpose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Define the company/business in a single declarative sentence. 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Problem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Describe the pain of the customer (or the customer’s customer).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Outline how the customer addresses the issue today. 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Solution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Demonstrate your company’s value proposition to make the customer’s life better. 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Show where your product physically sits.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Provide use cases.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Why Now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Set-up the historical evolution of your category.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Define recent trends that make your solution possible.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Market Size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Identify/profile the customer you cater to.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Calculate the TAM (top down), SAM (bottoms up) and SOM.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 dirty="0">
                <a:solidFill>
                  <a:srgbClr val="000000"/>
                </a:solidFill>
              </a:rPr>
              <a:t>Competition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List competitors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List competitive advantages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FF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" sz="1000" b="1" dirty="0">
                <a:solidFill>
                  <a:srgbClr val="000000"/>
                </a:solidFill>
              </a:rPr>
              <a:t>Product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Product line-up (form factor, functionality, features, architecture, intellectual property). 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 dirty="0">
                <a:solidFill>
                  <a:srgbClr val="000000"/>
                </a:solidFill>
              </a:rPr>
              <a:t>Development roadmap.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 dirty="0">
              <a:solidFill>
                <a:srgbClr val="000000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 sz="1000" dirty="0"/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sz="3600" dirty="0"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>
                <a:solidFill>
                  <a:srgbClr val="000000"/>
                </a:solidFill>
              </a:rPr>
              <a:t>Business Model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Revenue model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Pricing</a:t>
            </a:r>
          </a:p>
          <a:p>
            <a:pPr marL="4572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Average account size and/or lifetime value </a:t>
            </a:r>
          </a:p>
          <a:p>
            <a:pPr marL="4572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Sales &amp; distribution model </a:t>
            </a:r>
          </a:p>
          <a:p>
            <a:pPr marL="4572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Customer/pipeline list </a:t>
            </a: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sz="1000">
              <a:solidFill>
                <a:srgbClr val="000000"/>
              </a:solidFill>
            </a:endParaRP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>
                <a:solidFill>
                  <a:srgbClr val="000000"/>
                </a:solidFill>
              </a:rPr>
              <a:t>Team</a:t>
            </a:r>
          </a:p>
          <a:p>
            <a:pPr marL="4572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Founders &amp; Management</a:t>
            </a:r>
          </a:p>
          <a:p>
            <a:pPr marL="4572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75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Board of Directors/Board of Advisors</a:t>
            </a:r>
          </a:p>
          <a:p>
            <a:pPr lvl="0" rt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000000"/>
              </a:buClr>
              <a:buSzPct val="137500"/>
              <a:buFont typeface="Arial"/>
              <a:buNone/>
            </a:pPr>
            <a:r>
              <a:rPr lang="en" sz="1000" b="1">
                <a:solidFill>
                  <a:srgbClr val="000000"/>
                </a:solidFill>
              </a:rPr>
              <a:t>Financials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P&amp;L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Balance sheet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Cash flow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Cap table</a:t>
            </a:r>
          </a:p>
          <a:p>
            <a:pPr marL="457200" lvl="0" indent="-2794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000">
                <a:solidFill>
                  <a:srgbClr val="000000"/>
                </a:solidFill>
              </a:rPr>
              <a:t>The deal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sz="10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Problem 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Describe the pain of the customer (or the customer’s customer).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Outline how the customer addresses the issue today.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 i="1">
              <a:solidFill>
                <a:srgbClr val="000000"/>
              </a:solidFill>
            </a:endParaRPr>
          </a:p>
          <a:p>
            <a:pPr marL="457200" lvl="0" indent="0" rtl="0">
              <a:spcBef>
                <a:spcPts val="0"/>
              </a:spcBef>
              <a:buNone/>
            </a:pPr>
            <a:endParaRPr sz="2400" i="1">
              <a:solidFill>
                <a:srgbClr val="999999"/>
              </a:solidFill>
            </a:endParaRP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 i="1">
              <a:solidFill>
                <a:srgbClr val="999999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Solution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Demonstrate your company’s value proposition to make the customer’s life better. 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Show where your product physically sits. 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Provide use cases.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Now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Set-up the historical evolution of your category. 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Define recent trends that make your solution possible. 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</a:pPr>
            <a:endParaRPr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Market Size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Identify/profile the customer you cater to. </a:t>
            </a:r>
            <a:r>
              <a:rPr lang="en" sz="800">
                <a:solidFill>
                  <a:srgbClr val="FF0000"/>
                </a:solidFill>
              </a:rPr>
              <a:t>X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Calculate the TAM (top down), SAM (bottoms up) and SOM.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Competition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List competitors 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800">
                <a:solidFill>
                  <a:srgbClr val="000000"/>
                </a:solidFill>
              </a:rPr>
              <a:t>List competitive advantages 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Product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800">
                <a:solidFill>
                  <a:srgbClr val="000000"/>
                </a:solidFill>
              </a:rPr>
              <a:t>Product line-up (form factor, functionality, features, architecture, intellectual property). </a:t>
            </a:r>
          </a:p>
          <a:p>
            <a:pPr marL="457200" lvl="0" indent="-2794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800">
                <a:solidFill>
                  <a:srgbClr val="000000"/>
                </a:solidFill>
              </a:rPr>
              <a:t>Development roadmap. 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Font typeface="Arial"/>
              <a:buChar char="●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2501</TotalTime>
  <Words>642</Words>
  <Application>Microsoft Macintosh PowerPoint</Application>
  <PresentationFormat>On-screen Show (4:3)</PresentationFormat>
  <Paragraphs>109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Theme</vt:lpstr>
      <vt:lpstr>NewCo </vt:lpstr>
      <vt:lpstr>Elements of Sustainable Companies Start-ups with these characteristics have the best chance of becoming enduring companies. We like to partner with start-ups that have:</vt:lpstr>
      <vt:lpstr>Business Plan We like business plans that present a lot of information in as few words as possible. The following business plan format, within 15-20 slides, is all that's needed:</vt:lpstr>
      <vt:lpstr>Problem </vt:lpstr>
      <vt:lpstr>Solution</vt:lpstr>
      <vt:lpstr>Why Now</vt:lpstr>
      <vt:lpstr>Market Size</vt:lpstr>
      <vt:lpstr>Competition</vt:lpstr>
      <vt:lpstr>Product</vt:lpstr>
      <vt:lpstr>Business Model</vt:lpstr>
      <vt:lpstr>Team </vt:lpstr>
      <vt:lpstr>Financials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NewCo </dc:title>
  <dc:subject/>
  <dc:creator/>
  <cp:keywords/>
  <dc:description/>
  <cp:lastModifiedBy>Nicolai Andler</cp:lastModifiedBy>
  <cp:revision>4</cp:revision>
  <dcterms:modified xsi:type="dcterms:W3CDTF">2014-07-19T13:40:38Z</dcterms:modified>
  <cp:category/>
</cp:coreProperties>
</file>